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48" autoAdjust="0"/>
    <p:restoredTop sz="94660"/>
  </p:normalViewPr>
  <p:slideViewPr>
    <p:cSldViewPr>
      <p:cViewPr>
        <p:scale>
          <a:sx n="75" d="100"/>
          <a:sy n="75" d="100"/>
        </p:scale>
        <p:origin x="-7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A319-92F5-4DEF-953B-1EC346ADDFAB}" type="datetimeFigureOut">
              <a:rPr lang="pl-PL" smtClean="0"/>
              <a:t>09.04.2016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47F0-96A0-4579-874C-AAC47579FA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A319-92F5-4DEF-953B-1EC346ADDFAB}" type="datetimeFigureOut">
              <a:rPr lang="pl-PL" smtClean="0"/>
              <a:t>09.04.2016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47F0-96A0-4579-874C-AAC47579FA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A319-92F5-4DEF-953B-1EC346ADDFAB}" type="datetimeFigureOut">
              <a:rPr lang="pl-PL" smtClean="0"/>
              <a:t>09.04.2016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47F0-96A0-4579-874C-AAC47579FA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A319-92F5-4DEF-953B-1EC346ADDFAB}" type="datetimeFigureOut">
              <a:rPr lang="pl-PL" smtClean="0"/>
              <a:t>09.04.2016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47F0-96A0-4579-874C-AAC47579FA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A319-92F5-4DEF-953B-1EC346ADDFAB}" type="datetimeFigureOut">
              <a:rPr lang="pl-PL" smtClean="0"/>
              <a:t>09.04.2016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47F0-96A0-4579-874C-AAC47579FA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A319-92F5-4DEF-953B-1EC346ADDFAB}" type="datetimeFigureOut">
              <a:rPr lang="pl-PL" smtClean="0"/>
              <a:t>09.04.2016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47F0-96A0-4579-874C-AAC47579FA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A319-92F5-4DEF-953B-1EC346ADDFAB}" type="datetimeFigureOut">
              <a:rPr lang="pl-PL" smtClean="0"/>
              <a:t>09.04.2016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47F0-96A0-4579-874C-AAC47579FA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A319-92F5-4DEF-953B-1EC346ADDFAB}" type="datetimeFigureOut">
              <a:rPr lang="pl-PL" smtClean="0"/>
              <a:t>09.04.2016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47F0-96A0-4579-874C-AAC47579FA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A319-92F5-4DEF-953B-1EC346ADDFAB}" type="datetimeFigureOut">
              <a:rPr lang="pl-PL" smtClean="0"/>
              <a:t>09.04.2016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47F0-96A0-4579-874C-AAC47579FA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A319-92F5-4DEF-953B-1EC346ADDFAB}" type="datetimeFigureOut">
              <a:rPr lang="pl-PL" smtClean="0"/>
              <a:t>09.04.2016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47F0-96A0-4579-874C-AAC47579FA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A319-92F5-4DEF-953B-1EC346ADDFAB}" type="datetimeFigureOut">
              <a:rPr lang="pl-PL" smtClean="0"/>
              <a:t>09.04.2016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47F0-96A0-4579-874C-AAC47579FA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3A319-92F5-4DEF-953B-1EC346ADDFAB}" type="datetimeFigureOut">
              <a:rPr lang="pl-PL" smtClean="0"/>
              <a:t>09.04.2016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C47F0-96A0-4579-874C-AAC47579FAF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Dlaczego dzieci są agresywne?</a:t>
            </a:r>
            <a:endParaRPr lang="pl-PL" dirty="0"/>
          </a:p>
        </p:txBody>
      </p:sp>
      <p:pic>
        <p:nvPicPr>
          <p:cNvPr id="6" name="Symbol zastępczy zawartości 5" descr="agresja -zdjec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151" y="1600200"/>
            <a:ext cx="3869698" cy="4525963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przeciwdziałania </a:t>
            </a:r>
            <a:r>
              <a:rPr lang="pl-PL" dirty="0" err="1" smtClean="0"/>
              <a:t>cd</a:t>
            </a:r>
            <a:r>
              <a:rPr lang="pl-PL" dirty="0" smtClean="0"/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 jeżeli ukarzesz dziecko, postaraj się, aby zrozumiało sens stosowanej kary, należy mu wyjaśnić za co i dlaczego został ukarany;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karząc za zachowanie agresywne należy jednocześnie dostrzegać i nagradzać różnorodne zachowania pozytywne dziecka, zwłaszcza wszelkie przejawy życzliwości wobec innych, pomoc, dostrzeganie cudzych potrzeb;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przeciwdziałania </a:t>
            </a:r>
            <a:r>
              <a:rPr lang="pl-PL" dirty="0" err="1" smtClean="0"/>
              <a:t>cd</a:t>
            </a:r>
            <a:r>
              <a:rPr lang="pl-PL" dirty="0" smtClean="0"/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w momentach napięcia doprowadź do wspólnego śmiechu, by utrzymać dobry klimat;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przyjmij postawę życzliwości i zrozumienia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stwórz dziecku sytuację do osiągnięcia sukcesu poprzez zaproponowanie ćwiczeń dostosowanych do jego możliwości;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utrzymuj przyjazny kontakt z rodzicami lub opiekunami dziecka;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/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przeciwdziałania </a:t>
            </a:r>
            <a:r>
              <a:rPr lang="pl-PL" dirty="0" err="1" smtClean="0"/>
              <a:t>cd</a:t>
            </a:r>
            <a:r>
              <a:rPr lang="pl-PL" dirty="0" smtClean="0"/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ucz sposobów rozwiązywania problemu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Uwaga…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Dzieci czujące się </a:t>
            </a:r>
            <a:r>
              <a:rPr lang="pl-PL" dirty="0"/>
              <a:t>bezpiecznie w </a:t>
            </a:r>
            <a:r>
              <a:rPr lang="pl-PL" dirty="0" smtClean="0"/>
              <a:t>swych </a:t>
            </a:r>
            <a:r>
              <a:rPr lang="pl-PL" dirty="0"/>
              <a:t>relacjach z rodzicami są mniej agresywne i lepiej radzą sobie z emocjami</a:t>
            </a:r>
            <a:r>
              <a:rPr lang="pl-PL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Otoczone miłością </a:t>
            </a:r>
            <a:r>
              <a:rPr lang="pl-PL" dirty="0"/>
              <a:t>i zainteresowaniem mają mało powodów do agresji i wrogości. 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Sięgają do </a:t>
            </a:r>
            <a:r>
              <a:rPr lang="pl-PL" dirty="0"/>
              <a:t>niej wtedy, gdy się boją, są osamotnione i pełne rozterek lub gdy mają silną potrzebę akceptacji, bądź zwrócenia na siebie uwagi. 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/>
              <a:t> 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Uwaga </a:t>
            </a:r>
            <a:r>
              <a:rPr lang="pl-PL" dirty="0" err="1" smtClean="0"/>
              <a:t>cd</a:t>
            </a:r>
            <a:r>
              <a:rPr lang="pl-PL" dirty="0" smtClean="0"/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Jeśli nauczą się stosowania zachowań agresywnych, jako metody na rozwiązywanie problemów, a ze strony dorosłych spotkają się       z akceptacją swego zachowania, to poziom agresji prawdopodobnie u tych dzieci wzrośnie. </a:t>
            </a:r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Maluchy, które miały do czynienia z agresją             i przemocą w rodzinie, jako metodą wychowawczą, uczą się jej stosowania w relacji             z innymi ludźmi.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agresja?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pl-PL" b="1" dirty="0"/>
              <a:t>Agresja</a:t>
            </a:r>
            <a:r>
              <a:rPr lang="pl-PL" dirty="0"/>
              <a:t> to </a:t>
            </a:r>
            <a:r>
              <a:rPr lang="pl-PL" b="1" dirty="0"/>
              <a:t>zamierzone działanie</a:t>
            </a:r>
            <a:r>
              <a:rPr lang="pl-PL" dirty="0"/>
              <a:t>, mające na celu wyrządzenie komuś lub szkody, straty lub bólu. Czynności agresywne polegają na postępowaniu niezgodnym z normami i zasadami </a:t>
            </a:r>
            <a:r>
              <a:rPr lang="pl-PL" dirty="0" smtClean="0"/>
              <a:t>współżycia     </a:t>
            </a:r>
            <a:r>
              <a:rPr lang="pl-PL" dirty="0"/>
              <a:t>w grupie i społeczeństwie</a:t>
            </a:r>
            <a:r>
              <a:rPr lang="pl-PL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Zachowanie się zmierzające do wyładowania niezadowolenia lub gniewu na osobach lub rzeczach; wroga, napastliwa postawa wobec kogoś (Słownik Wyrazów Obcych PWN)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Przyczyny agresji…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pl-PL" dirty="0"/>
          </a:p>
          <a:p>
            <a:pPr lvl="0">
              <a:buFont typeface="Wingdings" pitchFamily="2" charset="2"/>
              <a:buChar char="Ø"/>
            </a:pPr>
            <a:r>
              <a:rPr lang="pl-PL" dirty="0" smtClean="0"/>
              <a:t>brak </a:t>
            </a:r>
            <a:r>
              <a:rPr lang="pl-PL" dirty="0"/>
              <a:t>autorytetów wychowawczych, 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/>
              <a:t>osłabienie funkcji wychowawczej rodziców</a:t>
            </a:r>
            <a:r>
              <a:rPr lang="pl-PL" dirty="0" smtClean="0"/>
              <a:t>,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 smtClean="0"/>
              <a:t>chaos w rodzinie, zaburzone role matki i ojca,</a:t>
            </a:r>
            <a:endParaRPr lang="pl-PL" dirty="0"/>
          </a:p>
          <a:p>
            <a:pPr lvl="0">
              <a:buFont typeface="Wingdings" pitchFamily="2" charset="2"/>
              <a:buChar char="Ø"/>
            </a:pPr>
            <a:r>
              <a:rPr lang="pl-PL" dirty="0"/>
              <a:t>destrukcyjny wpływ mediów;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agresji…</a:t>
            </a:r>
            <a:endParaRPr lang="pl-PL" dirty="0"/>
          </a:p>
        </p:txBody>
      </p:sp>
      <p:pic>
        <p:nvPicPr>
          <p:cNvPr id="4" name="Symbol zastępczy zawartości 3" descr="agr fizycz i słow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571613"/>
            <a:ext cx="6000792" cy="355363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agresji…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pl-PL" dirty="0"/>
              <a:t>SŁOWNA– obrażanie, wyśmianie, straszenie, grożenie, poniżenie, dokuczanie, obrzucanie wyzwiskami, czynienie  złośliwych uwag mających na celu  zrobienie komuś przykrości.</a:t>
            </a:r>
          </a:p>
          <a:p>
            <a:pPr>
              <a:buNone/>
            </a:pPr>
            <a:r>
              <a:rPr lang="pl-PL" dirty="0" smtClean="0"/>
              <a:t>    Jej </a:t>
            </a:r>
            <a:r>
              <a:rPr lang="pl-PL" dirty="0"/>
              <a:t>konsekwencje to poczucie zagrożenia, odrzucenie i wyizolowanie drugiej osoby </a:t>
            </a:r>
            <a:r>
              <a:rPr lang="pl-PL" dirty="0" smtClean="0"/>
              <a:t>         z </a:t>
            </a:r>
            <a:r>
              <a:rPr lang="pl-PL" dirty="0"/>
              <a:t>grupy</a:t>
            </a:r>
            <a:br>
              <a:rPr lang="pl-PL" dirty="0"/>
            </a:b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agresji…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l-PL" dirty="0" smtClean="0"/>
          </a:p>
          <a:p>
            <a:pPr lvl="0">
              <a:buFont typeface="Wingdings" pitchFamily="2" charset="2"/>
              <a:buChar char="Ø"/>
            </a:pPr>
            <a:r>
              <a:rPr lang="pl-PL" dirty="0" smtClean="0"/>
              <a:t>FIZYCZNA </a:t>
            </a:r>
            <a:r>
              <a:rPr lang="pl-PL" dirty="0"/>
              <a:t>– to bezpośrednie zadawanie bólu innym osobom; uderzenie, potrącenie, kopnięcie, pobicie.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postępować, aby unikać agresji?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l-PL" dirty="0" smtClean="0"/>
          </a:p>
          <a:p>
            <a:pPr lvl="0">
              <a:buFont typeface="Wingdings" pitchFamily="2" charset="2"/>
              <a:buChar char="Ø"/>
            </a:pPr>
            <a:r>
              <a:rPr lang="pl-PL" dirty="0" smtClean="0"/>
              <a:t>rozsądnie </a:t>
            </a:r>
            <a:r>
              <a:rPr lang="pl-PL" dirty="0"/>
              <a:t>kochać swoje dzieci 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/>
              <a:t>określić  </a:t>
            </a:r>
            <a:r>
              <a:rPr lang="pl-PL" dirty="0" smtClean="0"/>
              <a:t>jasne, zrozumiałe </a:t>
            </a:r>
            <a:r>
              <a:rPr lang="pl-PL" dirty="0"/>
              <a:t>relacje w </a:t>
            </a:r>
            <a:r>
              <a:rPr lang="pl-PL" dirty="0" smtClean="0"/>
              <a:t>domu        </a:t>
            </a:r>
            <a:r>
              <a:rPr lang="pl-PL" dirty="0"/>
              <a:t>i w szkole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/>
              <a:t>określić  granice dyscypliny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/>
              <a:t>być konsekwentnym w </a:t>
            </a:r>
            <a:r>
              <a:rPr lang="pl-PL" dirty="0" smtClean="0"/>
              <a:t>przestrzeganiu wspólnie </a:t>
            </a:r>
            <a:r>
              <a:rPr lang="pl-PL" dirty="0"/>
              <a:t>ustalonych reguł postępowania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przeciwdziałania zachowaniom agresywnym</a:t>
            </a:r>
            <a:endParaRPr lang="pl-PL" dirty="0"/>
          </a:p>
        </p:txBody>
      </p:sp>
      <p:pic>
        <p:nvPicPr>
          <p:cNvPr id="4" name="Symbol zastępczy zawartości 3" descr="agresji sto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2071678"/>
            <a:ext cx="5214974" cy="392909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Zasady przeciwdziałania </a:t>
            </a:r>
            <a:r>
              <a:rPr lang="pl-PL" dirty="0" err="1" smtClean="0"/>
              <a:t>cd</a:t>
            </a:r>
            <a:r>
              <a:rPr lang="pl-PL" dirty="0" smtClean="0"/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nie  stosuj kar fizycznych – nie wyeliminujesz zachowań agresywnych samemu będąc agresywnym;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nie </a:t>
            </a:r>
            <a:r>
              <a:rPr lang="pl-PL" dirty="0" err="1" smtClean="0"/>
              <a:t>karaj</a:t>
            </a:r>
            <a:r>
              <a:rPr lang="pl-PL" dirty="0" smtClean="0"/>
              <a:t> w zdenerwowaniu, stosuj jedynie karanie słowne połączone z tłumaczeniem, wyjaśnianiem, perswazją – manifestowaniem przykrości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466</Words>
  <Application>Microsoft Office PowerPoint</Application>
  <PresentationFormat>Pokaz na ekranie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Dlaczego dzieci są agresywne?</vt:lpstr>
      <vt:lpstr>Czym jest agresja?</vt:lpstr>
      <vt:lpstr>Przyczyny agresji…</vt:lpstr>
      <vt:lpstr>Rodzaje agresji…</vt:lpstr>
      <vt:lpstr>Rodzaje agresji…</vt:lpstr>
      <vt:lpstr>Rodzaje agresji…</vt:lpstr>
      <vt:lpstr>Jak postępować, aby unikać agresji?</vt:lpstr>
      <vt:lpstr>Zasady przeciwdziałania zachowaniom agresywnym</vt:lpstr>
      <vt:lpstr>Zasady przeciwdziałania cd…</vt:lpstr>
      <vt:lpstr>Zasady przeciwdziałania cd…</vt:lpstr>
      <vt:lpstr>Zasady przeciwdziałania cd…</vt:lpstr>
      <vt:lpstr>Zasady przeciwdziałania cd…</vt:lpstr>
      <vt:lpstr>Uwaga…</vt:lpstr>
      <vt:lpstr>Uwaga cd…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Dlaczego dzieci są agresywne?</dc:title>
  <dc:creator>Marcin Wojtecki</dc:creator>
  <cp:lastModifiedBy>Marcin Wojtecki</cp:lastModifiedBy>
  <cp:revision>9</cp:revision>
  <dcterms:created xsi:type="dcterms:W3CDTF">2016-04-09T16:30:55Z</dcterms:created>
  <dcterms:modified xsi:type="dcterms:W3CDTF">2016-04-09T17:35:44Z</dcterms:modified>
</cp:coreProperties>
</file>